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outlineViewPr>
    <p:cViewPr>
      <p:scale>
        <a:sx n="33" d="100"/>
        <a:sy n="33" d="100"/>
      </p:scale>
      <p:origin x="0" y="-55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p&#263;ina%20Barban\Desktop\Knjiga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Knjig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Knjig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Knjig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Knjig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020063016316509"/>
          <c:y val="4.0300246927968415E-2"/>
          <c:w val="0.33827863250964596"/>
          <c:h val="0.897814311138952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BC-4200-9393-614EEF4462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BC-4200-9393-614EEF4462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BC-4200-9393-614EEF4462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BC-4200-9393-614EEF4462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5BC-4200-9393-614EEF4462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5BC-4200-9393-614EEF44623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5BC-4200-9393-614EEF4462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List1!$B$2:$B$8</c:f>
              <c:strCache>
                <c:ptCount val="7"/>
                <c:pt idx="0">
                  <c:v>Prihodi od poreza</c:v>
                </c:pt>
                <c:pt idx="1">
                  <c:v>Pomoći iz inozemstva i od subjekata unutar općeg proračuna</c:v>
                </c:pt>
                <c:pt idx="2">
                  <c:v>Prihodi od imovine</c:v>
                </c:pt>
                <c:pt idx="3">
                  <c:v>Prihodi od upravnih i administrativnih pristojbi, pristojbi po posebnim propisima i naknada</c:v>
                </c:pt>
                <c:pt idx="4">
                  <c:v>Prihodi od prodaje proizvoda i robe te pruženih usluga i prihodi od donacija</c:v>
                </c:pt>
                <c:pt idx="5">
                  <c:v>Kazne, upravne mjere i ostali prihodi</c:v>
                </c:pt>
                <c:pt idx="6">
                  <c:v>Prihodi od prodaje neproizvedene dugotrajne imovine</c:v>
                </c:pt>
              </c:strCache>
            </c:strRef>
          </c:cat>
          <c:val>
            <c:numRef>
              <c:f>List1!$C$2:$C$8</c:f>
              <c:numCache>
                <c:formatCode>#,##0.00</c:formatCode>
                <c:ptCount val="7"/>
                <c:pt idx="0">
                  <c:v>1378000</c:v>
                </c:pt>
                <c:pt idx="1">
                  <c:v>63000</c:v>
                </c:pt>
                <c:pt idx="2">
                  <c:v>107876.57</c:v>
                </c:pt>
                <c:pt idx="3">
                  <c:v>336699.4</c:v>
                </c:pt>
                <c:pt idx="4">
                  <c:v>10500</c:v>
                </c:pt>
                <c:pt idx="5">
                  <c:v>2000</c:v>
                </c:pt>
                <c:pt idx="6">
                  <c:v>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5BC-4200-9393-614EEF4462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796730389544221"/>
          <c:y val="3.5168373706897509E-2"/>
          <c:w val="0.3392613040228209"/>
          <c:h val="0.935327370399855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927806527908105"/>
          <c:y val="7.1519609428361719E-2"/>
          <c:w val="0.33838117026076586"/>
          <c:h val="0.894296944592254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10-4D98-B010-03FCF6C6C6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10-4D98-B010-03FCF6C6C6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10-4D98-B010-03FCF6C6C6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10-4D98-B010-03FCF6C6C6A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10-4D98-B010-03FCF6C6C6A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C10-4D98-B010-03FCF6C6C6A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C10-4D98-B010-03FCF6C6C6A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C10-4D98-B010-03FCF6C6C6A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C10-4D98-B010-03FCF6C6C6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List1!$B$3:$B$11</c:f>
              <c:strCache>
                <c:ptCount val="9"/>
                <c:pt idx="0">
                  <c:v>Rashodi za zaposlene</c:v>
                </c:pt>
                <c:pt idx="1">
                  <c:v>Materijalni rashodi</c:v>
                </c:pt>
                <c:pt idx="2">
                  <c:v>Financijski rashodi</c:v>
                </c:pt>
                <c:pt idx="3">
                  <c:v>Subvencije</c:v>
                </c:pt>
                <c:pt idx="4">
                  <c:v>Pomoći dane u inozemstvo i unutar općeg proračuna</c:v>
                </c:pt>
                <c:pt idx="5">
                  <c:v>Naknade građanima i kućanstvima na temelju osiguranja i druge naknade</c:v>
                </c:pt>
                <c:pt idx="6">
                  <c:v>Ostali rashodi</c:v>
                </c:pt>
                <c:pt idx="7">
                  <c:v>Rashodi za nabavu proizvedene dugotrajne imovine</c:v>
                </c:pt>
                <c:pt idx="8">
                  <c:v>Rashodi za dodatna ulaganja na nefinancijskoj imovini</c:v>
                </c:pt>
              </c:strCache>
            </c:strRef>
          </c:cat>
          <c:val>
            <c:numRef>
              <c:f>List1!$C$3:$C$11</c:f>
              <c:numCache>
                <c:formatCode>#,##0.00</c:formatCode>
                <c:ptCount val="9"/>
                <c:pt idx="0">
                  <c:v>591950</c:v>
                </c:pt>
                <c:pt idx="1">
                  <c:v>1054808.1200000001</c:v>
                </c:pt>
                <c:pt idx="2">
                  <c:v>8200</c:v>
                </c:pt>
                <c:pt idx="3">
                  <c:v>25500</c:v>
                </c:pt>
                <c:pt idx="4">
                  <c:v>283300</c:v>
                </c:pt>
                <c:pt idx="5">
                  <c:v>107000</c:v>
                </c:pt>
                <c:pt idx="6">
                  <c:v>182415</c:v>
                </c:pt>
                <c:pt idx="7">
                  <c:v>427826.88</c:v>
                </c:pt>
                <c:pt idx="8">
                  <c:v>94000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C10-4D98-B010-03FCF6C6C6A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80943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637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11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58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24655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290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60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77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641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679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83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A56DBCB-8ECB-44FC-8AEF-78142676FF9A}" type="datetimeFigureOut">
              <a:rPr lang="hr-HR" smtClean="0"/>
              <a:t>10.11.2024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E91A624-1695-4412-AA6E-0E3B4CBEEC2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226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C800F4-AF98-1E2D-7F6F-E71233A3ED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5000" dirty="0"/>
              <a:t>druge IZMJENE I DOPUNE PRORAČUNA OPĆINE BARBAN ZA 2024. GODINU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FF735F4-440B-643E-3F79-F412C5537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dirty="0"/>
          </a:p>
          <a:p>
            <a:endParaRPr lang="hr-HR" dirty="0"/>
          </a:p>
          <a:p>
            <a:r>
              <a:rPr lang="hr-HR" dirty="0"/>
              <a:t>VODIČ ZA GRAĐANE</a:t>
            </a:r>
          </a:p>
        </p:txBody>
      </p:sp>
    </p:spTree>
    <p:extLst>
      <p:ext uri="{BB962C8B-B14F-4D97-AF65-F5344CB8AC3E}">
        <p14:creationId xmlns:p14="http://schemas.microsoft.com/office/powerpoint/2010/main" val="1104108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117D162-0815-8702-12BC-B3F6AB8FF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15820"/>
            <a:ext cx="9601200" cy="5251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Sastavni dio Drugih izmjena i dopuna Proračuna za 2024. godinu su i:</a:t>
            </a:r>
          </a:p>
          <a:p>
            <a:pPr algn="just"/>
            <a:r>
              <a:rPr lang="hr-HR" dirty="0"/>
              <a:t>Druge izmjene i dopune Programa građenja komunalne infrastrukture na području Općine Barban za 2024. godinu</a:t>
            </a:r>
          </a:p>
          <a:p>
            <a:pPr algn="just"/>
            <a:r>
              <a:rPr lang="hr-HR" dirty="0"/>
              <a:t>Druge izmjene i dopune Programa održavanja komunalne infrastrukture na području Općine Barban za 2024. godinu</a:t>
            </a:r>
          </a:p>
          <a:p>
            <a:pPr algn="just"/>
            <a:r>
              <a:rPr lang="hr-HR" dirty="0"/>
              <a:t>Druge izmjene i dopune Programa javnih potreba društvenih djelatnosti Općine Barban za 2024. godinu</a:t>
            </a:r>
          </a:p>
          <a:p>
            <a:pPr algn="just"/>
            <a:r>
              <a:rPr lang="hr-HR" dirty="0">
                <a:solidFill>
                  <a:schemeClr val="tx1"/>
                </a:solidFill>
                <a:latin typeface="+mj-lt"/>
              </a:rPr>
              <a:t>Izmjene </a:t>
            </a:r>
            <a:r>
              <a:rPr lang="hr-HR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Odluke o raspodjeli rezultata Općine Barban za 2023. godinu.</a:t>
            </a:r>
            <a:endParaRPr lang="hr-HR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hr-HR" dirty="0"/>
          </a:p>
          <a:p>
            <a:pPr algn="just"/>
            <a:endParaRPr lang="hr-HR" dirty="0"/>
          </a:p>
          <a:p>
            <a:pPr marL="3730752" lvl="8" indent="0" algn="just">
              <a:buNone/>
            </a:pPr>
            <a:r>
              <a:rPr lang="hr-HR" dirty="0"/>
              <a:t>			</a:t>
            </a:r>
            <a:r>
              <a:rPr lang="hr-HR" sz="2000" b="1" dirty="0"/>
              <a:t>OPĆINSKI NAČELNIK</a:t>
            </a:r>
          </a:p>
          <a:p>
            <a:pPr marL="3730752" lvl="8" indent="0" algn="just">
              <a:buNone/>
            </a:pPr>
            <a:r>
              <a:rPr lang="hr-HR" sz="2000" b="1" dirty="0"/>
              <a:t>			DALIBOR PAUS</a:t>
            </a:r>
          </a:p>
        </p:txBody>
      </p:sp>
    </p:spTree>
    <p:extLst>
      <p:ext uri="{BB962C8B-B14F-4D97-AF65-F5344CB8AC3E}">
        <p14:creationId xmlns:p14="http://schemas.microsoft.com/office/powerpoint/2010/main" val="35573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E618A9-6D21-F068-2869-569C8C7CD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OPĆENITO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7B353E-4AC8-137A-3C29-AA3F0EAB2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65639"/>
          </a:xfrm>
        </p:spPr>
        <p:txBody>
          <a:bodyPr>
            <a:normAutofit/>
          </a:bodyPr>
          <a:lstStyle/>
          <a:p>
            <a:pPr algn="just"/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Proračun Općine Barban za 2024. godinu usvojen je u ukupnom iznosu od 2.145.000,00 eura. </a:t>
            </a:r>
          </a:p>
          <a:p>
            <a:pPr algn="just"/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Projekcija Proračuna za 2025. godinu iznosila je 2.850.000,00 eura, a projekcija za 2026. godinu 2.985.000,00 eura.</a:t>
            </a:r>
          </a:p>
          <a:p>
            <a:pPr algn="just"/>
            <a:r>
              <a:rPr lang="hr-H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Prve izmjene i dopune Proračuna Općine Barban za 2024. godinu i projekcija za 2025. i 2026. godinu su usvojene na sjednici Općinskog vijeća Općine Barban održanoj 26. lipnja 2024. godine i objavljene u „Službenim novinama Općine Barban“ broj 4/24.</a:t>
            </a:r>
          </a:p>
          <a:p>
            <a:pPr algn="just"/>
            <a:r>
              <a:rPr lang="hr-H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Uslijed ukazane potrebe i sukladno dosadašnjem izvršenju plana donosi se prijedlog drugih izmjena i dopuna Proračuna Općine Barban za 2024. godinu i projekcije za 2025. i 2026. godinu.</a:t>
            </a:r>
            <a:endParaRPr lang="hr-H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4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685888-AD9A-4FA6-3CEE-DA370F9B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Struktura Drugih izmjena i dopuna Proračuna Općine Barban za 2024. godinu prema osnovnoj klasifikaciji </a:t>
            </a:r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3008718B-076E-6617-A201-9431E9DF5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314414"/>
              </p:ext>
            </p:extLst>
          </p:nvPr>
        </p:nvGraphicFramePr>
        <p:xfrm>
          <a:off x="1465006" y="1745823"/>
          <a:ext cx="9507793" cy="4831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4111">
                  <a:extLst>
                    <a:ext uri="{9D8B030D-6E8A-4147-A177-3AD203B41FA5}">
                      <a16:colId xmlns:a16="http://schemas.microsoft.com/office/drawing/2014/main" val="2290508778"/>
                    </a:ext>
                  </a:extLst>
                </a:gridCol>
                <a:gridCol w="1636741">
                  <a:extLst>
                    <a:ext uri="{9D8B030D-6E8A-4147-A177-3AD203B41FA5}">
                      <a16:colId xmlns:a16="http://schemas.microsoft.com/office/drawing/2014/main" val="2329562772"/>
                    </a:ext>
                  </a:extLst>
                </a:gridCol>
                <a:gridCol w="1512937">
                  <a:extLst>
                    <a:ext uri="{9D8B030D-6E8A-4147-A177-3AD203B41FA5}">
                      <a16:colId xmlns:a16="http://schemas.microsoft.com/office/drawing/2014/main" val="2388176199"/>
                    </a:ext>
                  </a:extLst>
                </a:gridCol>
                <a:gridCol w="1163557">
                  <a:extLst>
                    <a:ext uri="{9D8B030D-6E8A-4147-A177-3AD203B41FA5}">
                      <a16:colId xmlns:a16="http://schemas.microsoft.com/office/drawing/2014/main" val="3620743590"/>
                    </a:ext>
                  </a:extLst>
                </a:gridCol>
                <a:gridCol w="1630447">
                  <a:extLst>
                    <a:ext uri="{9D8B030D-6E8A-4147-A177-3AD203B41FA5}">
                      <a16:colId xmlns:a16="http://schemas.microsoft.com/office/drawing/2014/main" val="1963615722"/>
                    </a:ext>
                  </a:extLst>
                </a:gridCol>
              </a:tblGrid>
              <a:tr h="392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>
                          <a:effectLst/>
                        </a:rPr>
                        <a:t>PLANIRANO</a:t>
                      </a:r>
                      <a:endParaRPr lang="hr-H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>
                          <a:effectLst/>
                        </a:rPr>
                        <a:t>PROMJENA IZNOS</a:t>
                      </a:r>
                      <a:endParaRPr lang="hr-H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>
                          <a:effectLst/>
                        </a:rPr>
                        <a:t>%</a:t>
                      </a:r>
                      <a:endParaRPr lang="hr-H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>
                          <a:effectLst/>
                        </a:rPr>
                        <a:t>NOVI IZNOS</a:t>
                      </a:r>
                      <a:endParaRPr lang="hr-H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extLst>
                  <a:ext uri="{0D108BD9-81ED-4DB2-BD59-A6C34878D82A}">
                    <a16:rowId xmlns:a16="http://schemas.microsoft.com/office/drawing/2014/main" val="3636307722"/>
                  </a:ext>
                </a:extLst>
              </a:tr>
              <a:tr h="16807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r-HR" sz="1400">
                          <a:effectLst/>
                        </a:rPr>
                        <a:t>A. RAČUN PRIHODA I RASHODA</a:t>
                      </a:r>
                      <a:endParaRPr lang="hr-H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22396"/>
                  </a:ext>
                </a:extLst>
              </a:tr>
              <a:tr h="25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</a:rPr>
                        <a:t>Prihodi poslovanja</a:t>
                      </a:r>
                      <a:endParaRPr lang="hr-H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1.683.000,00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215.075,97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12,78 %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1.898.075,97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384191"/>
                  </a:ext>
                </a:extLst>
              </a:tr>
              <a:tr h="25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Prihodi od prodaje nefinancijske imovine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4998345"/>
                  </a:ext>
                </a:extLst>
              </a:tr>
              <a:tr h="25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Rashodi poslovanja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2.059.496,55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193.676,57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9,40 %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2.253.173,12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8132367"/>
                  </a:ext>
                </a:extLst>
              </a:tr>
              <a:tr h="25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Rashodi za nabavu nefinancijske imovine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1.096.826,88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-575.000,00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-52,42 %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521.826,88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6488737"/>
                  </a:ext>
                </a:extLst>
              </a:tr>
              <a:tr h="392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RAZLIKA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-1.448.323,43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596.399,40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-41,18 %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-851.924,03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9399443"/>
                  </a:ext>
                </a:extLst>
              </a:tr>
              <a:tr h="127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 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</a:rPr>
                        <a:t> 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</a:rPr>
                        <a:t> </a:t>
                      </a: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</a:rPr>
                        <a:t> 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</a:rPr>
                        <a:t> 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extLst>
                  <a:ext uri="{0D108BD9-81ED-4DB2-BD59-A6C34878D82A}">
                    <a16:rowId xmlns:a16="http://schemas.microsoft.com/office/drawing/2014/main" val="4261315973"/>
                  </a:ext>
                </a:extLst>
              </a:tr>
              <a:tr h="127377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</a:rPr>
                        <a:t>B. RAČUN FINANCIRANJA</a:t>
                      </a: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070062"/>
                  </a:ext>
                </a:extLst>
              </a:tr>
              <a:tr h="25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Primici od financijske imovine i zaduživanja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-600.000,00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-100,00 %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2295359"/>
                  </a:ext>
                </a:extLst>
              </a:tr>
              <a:tr h="25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Izdaci za financijsku imovinu i otplate zajmova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7482565"/>
                  </a:ext>
                </a:extLst>
              </a:tr>
              <a:tr h="127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NETO FINANCIRANJE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-600.000,00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-100,00 %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7013285"/>
                  </a:ext>
                </a:extLst>
              </a:tr>
              <a:tr h="127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 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</a:rPr>
                        <a:t> 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</a:rPr>
                        <a:t> 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</a:rPr>
                        <a:t> </a:t>
                      </a: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</a:rPr>
                        <a:t> 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extLst>
                  <a:ext uri="{0D108BD9-81ED-4DB2-BD59-A6C34878D82A}">
                    <a16:rowId xmlns:a16="http://schemas.microsoft.com/office/drawing/2014/main" val="2473997080"/>
                  </a:ext>
                </a:extLst>
              </a:tr>
              <a:tr h="25836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</a:rPr>
                        <a:t>C. PRENESENI VIŠAK/MANJAK I VIŠEGODIŠNJI PLAN URAVNOTEŽENJA</a:t>
                      </a: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119852"/>
                  </a:ext>
                </a:extLst>
              </a:tr>
              <a:tr h="379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UKUPAN DONOS VIŠKA / MANJKA IZ PRETHODNIH GODINA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848.323,43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3.600,60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851.924,03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5099415"/>
                  </a:ext>
                </a:extLst>
              </a:tr>
              <a:tr h="127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 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extLst>
                  <a:ext uri="{0D108BD9-81ED-4DB2-BD59-A6C34878D82A}">
                    <a16:rowId xmlns:a16="http://schemas.microsoft.com/office/drawing/2014/main" val="2948232663"/>
                  </a:ext>
                </a:extLst>
              </a:tr>
              <a:tr h="525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</a:rPr>
                        <a:t>VIŠAK/MANJAK + NETO FINANCIRANJE + PRENESENI VIŠAK/MANJAK</a:t>
                      </a:r>
                      <a:endParaRPr lang="hr-H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9" marR="425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0,00 %</a:t>
                      </a:r>
                      <a:endParaRPr lang="hr-HR" sz="14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8738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7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FBF6CD-5482-69FA-0C1A-6E02248E1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37118"/>
            <a:ext cx="9601200" cy="553817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Prijedlogom drugih izmjena i dopuna Proračuna Općine Barban za 2024. godinu predlažu se prihodi u iznosu od 1.923.075,97 eura što predstavlja smanjenje za 16,68 % u odnosu na dosadašnji plan za 2024. godinu.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Ukupni rashodi proračuna se predlažu u iznosu 2.775.000,00 eura</a:t>
            </a:r>
            <a:r>
              <a:rPr lang="hr-HR" sz="8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što predstavlja smanjenje za 12,08 % u odnosu na dosadašnji plan za 2024.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Ukupni prihodi su manji od rashoda za 851.924,03 eura, a navedeni iznos  razlike uravnotežuje se prenesenim sredstvima viška iz prethodnog razdoblja koja se uključuju u proračun: 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višak neutrošenih nenamjenskih prihoda Općine u ukupnom iznosu od 664.731,28 eura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višak neutrošenih namjenskih prihoda Općine na temelju više osnova u ukupnom iznosu od 175.592,15 eura i 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hr-HR" sz="8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višak neutrošenih namjenskih prihoda kod proračunskog korisnika u ukupnom iznosu 11.600,60 eura.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483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F94497-E9A3-7C56-2116-E23353BA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PRIHODI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3CF6453-8EA5-F63C-EDFC-74FDEA469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Prihodi se planiraju kako slijedi:</a:t>
            </a:r>
          </a:p>
          <a:p>
            <a:endParaRPr lang="hr-HR" dirty="0">
              <a:latin typeface="+mj-lt"/>
            </a:endParaRPr>
          </a:p>
        </p:txBody>
      </p:sp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593D42E1-B726-9E7D-27E8-546E8CFF3B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298341"/>
              </p:ext>
            </p:extLst>
          </p:nvPr>
        </p:nvGraphicFramePr>
        <p:xfrm>
          <a:off x="2788920" y="2312086"/>
          <a:ext cx="6614160" cy="4118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on 4">
            <a:extLst>
              <a:ext uri="{FF2B5EF4-FFF2-40B4-BE49-F238E27FC236}">
                <a16:creationId xmlns:a16="http://schemas.microsoft.com/office/drawing/2014/main" id="{4DE7569C-F556-8082-3EED-D1FE6CD219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966401"/>
              </p:ext>
            </p:extLst>
          </p:nvPr>
        </p:nvGraphicFramePr>
        <p:xfrm>
          <a:off x="3809999" y="1076865"/>
          <a:ext cx="5593081" cy="5410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39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19F020-F808-6AEC-196A-6D8D3FDB1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779"/>
            <a:ext cx="9601200" cy="5533053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PRIHODI POSLOVANJA povećavaju se za 215.075,97 eura ili 12,78 % i novi plan iznosi 1.898.075,97 eura. Izvršene su izmjene kako slijedi: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Prihodi od poreza povećavaju se za 210.000,00 eura i novi plan iznosi 1.378.000,00 eura;</a:t>
            </a:r>
          </a:p>
          <a:p>
            <a:pPr lvl="1" algn="just"/>
            <a:r>
              <a:rPr lang="hr-H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Pomoći iz inozemstva i od subjekata unutar općeg proračuna ostaju na razini dosadašnjeg plana i iznose 63.000,00 eura;</a:t>
            </a:r>
          </a:p>
          <a:p>
            <a:pPr lvl="1" algn="just"/>
            <a:r>
              <a:rPr lang="hr-H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Prihodi od imovine smanjuju se za 21.223,43 eura i novi plan iznosi 107.876,57 eura;</a:t>
            </a:r>
          </a:p>
          <a:p>
            <a:pPr lvl="1" algn="just"/>
            <a:r>
              <a:rPr lang="hr-H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Prihodi od upravnih i administrativnih pristojbi i pristojbi po posebnim propisima i naknada povećavaju se za 25.299,40 eura i novi plan iznosi 336.699,40 eura;</a:t>
            </a:r>
          </a:p>
          <a:p>
            <a:pPr lvl="1" algn="just"/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Prihodi od prodaje proizvoda i robe te pruženih usluga i prihodi od donacija ostaju na razini plana i iznose 10.500,00 eura;</a:t>
            </a:r>
          </a:p>
          <a:p>
            <a:pPr lvl="1" algn="just"/>
            <a:r>
              <a:rPr lang="hr-H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Kazne, upravne mjere i ostali prihodi povećavaju se za 1.000,00 eura ili 100,00 % i novi plan iznosi 2.000,00 eura.</a:t>
            </a:r>
          </a:p>
          <a:p>
            <a:pPr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PRIHODI OD PRODAJE NEFINANCIJSKE IMOVINE ostaju na razini dosadašnjeg plana i iznose 25.000,00 eura.</a:t>
            </a:r>
            <a:endParaRPr lang="hr-H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hr-HR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8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2FBF20-A1F8-3E3D-2054-07AA73B4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RASHODI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04060BF-C103-B02F-6538-7622C4E07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0807"/>
            <a:ext cx="9601200" cy="4865463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Rashodi se planiraju kako slijedi:</a:t>
            </a:r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F3BE5502-38E3-9C0B-6FE8-5F0131537A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2058501"/>
              </p:ext>
            </p:extLst>
          </p:nvPr>
        </p:nvGraphicFramePr>
        <p:xfrm>
          <a:off x="3188970" y="2011291"/>
          <a:ext cx="5966460" cy="4484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on 4">
            <a:extLst>
              <a:ext uri="{FF2B5EF4-FFF2-40B4-BE49-F238E27FC236}">
                <a16:creationId xmlns:a16="http://schemas.microsoft.com/office/drawing/2014/main" id="{DB54F45D-9971-E2F8-294B-B1CB9D2D81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894583"/>
              </p:ext>
            </p:extLst>
          </p:nvPr>
        </p:nvGraphicFramePr>
        <p:xfrm>
          <a:off x="3293807" y="1564004"/>
          <a:ext cx="6174658" cy="510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0CA01FCB-3F7B-2E09-1435-3F1B4ACE7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193372"/>
              </p:ext>
            </p:extLst>
          </p:nvPr>
        </p:nvGraphicFramePr>
        <p:xfrm>
          <a:off x="3664378" y="1327755"/>
          <a:ext cx="5804087" cy="552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019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30917D5-624D-54DF-0FC4-C42D06713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779"/>
            <a:ext cx="9601200" cy="585029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POSLOVANJA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iznose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2.253.173,12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eura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veći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 za 193.676,57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eura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ili 9,40 %.</a:t>
            </a:r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Izvršene su izmjene kako slijedi: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zaposlene povećavaju se za 84.000,00 eura ili 16,54 % i novi plan iznosi 591.950,00 eura;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Materijalni rashodi povećavaju se za 68.211,57 eura ili 6,91 % i novi plan iznosi 1.054.808,12 eura;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Financijski rashodi ostaju na razini dosadašnjeg plana i iznose 8.200,00 eura;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Subvencije se povećavaju za 4.000,00 eura ili 18,60 % i novi plan iznosi 25.500,00 eura;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Pomoći dane u inozemstvo i unutar općeg proračuna povećavaju se za 17.765,00 eura ili 6,69 % i novi plan iznosi 283.300,00 eura;</a:t>
            </a:r>
          </a:p>
          <a:p>
            <a:pPr lvl="1" algn="just"/>
            <a:r>
              <a:rPr lang="hr-H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Naknade građanima i kućanstvima na temelju osiguranja i druge naknade povećavaju se za 19.000,00 eura ili 21,59 % i novi plan iznosi 107.000,00 eura;</a:t>
            </a:r>
          </a:p>
          <a:p>
            <a:pPr lvl="1" algn="just"/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Ostali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povećavaju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za 700,00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eura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ili 0,39 % i novi plan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iznosi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182.415,00 </a:t>
            </a:r>
            <a:r>
              <a:rPr lang="it-IT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eura</a:t>
            </a: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r-H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hr-H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NABAVU NEFINANCIJSKE IMOVINE smanjuju se za 575.000,00 eura ili 52,42 % i novi plan iznosi 521.826,88 eura.</a:t>
            </a:r>
            <a:endParaRPr lang="hr-H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84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6E2457-8035-6C98-E8E6-F1A068860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9735"/>
          </a:xfrm>
        </p:spPr>
        <p:txBody>
          <a:bodyPr/>
          <a:lstStyle/>
          <a:p>
            <a:r>
              <a:rPr lang="hr-HR" dirty="0"/>
              <a:t>POSEBNI DIO PRORAČUNA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9D51E3-A1E2-28AF-063F-F6F0CEAE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3044"/>
            <a:ext cx="9986682" cy="5055607"/>
          </a:xfrm>
        </p:spPr>
        <p:txBody>
          <a:bodyPr>
            <a:normAutofit fontScale="25000" lnSpcReduction="20000"/>
          </a:bodyPr>
          <a:lstStyle/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proračunskom Razdjelu 001 Predstavnička i izvršna tijela, planiranje se odvija u dvije proračunske glave:</a:t>
            </a:r>
            <a:endParaRPr lang="hr-HR" sz="6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 fontAlgn="base">
              <a:lnSpc>
                <a:spcPct val="115000"/>
              </a:lnSpc>
              <a:spcAft>
                <a:spcPts val="800"/>
              </a:spcAft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00101 Općinsko vijeće</a:t>
            </a:r>
            <a:endParaRPr lang="hr-HR" sz="6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 fontAlgn="base">
              <a:lnSpc>
                <a:spcPct val="115000"/>
              </a:lnSpc>
              <a:spcAft>
                <a:spcPts val="800"/>
              </a:spcAft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00102 Općinski načelnik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hr-HR" sz="6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Unutar Glave 00101 Općinsko vijeće rashodi se povećavaju za 12.000,00 eura i novi plan iznosi 32.000,00 eura.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hr-HR" sz="6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Unutar Glave 00102 Općinski načelnik rashodi se povećavaju za 5.000,00 eura i novi plan iznosi 48.000,00 eura.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proračunskom Razdjelu 002 Jedinstveni upravni odjel, planiranje se odvija u tri proračunske glave: </a:t>
            </a:r>
          </a:p>
          <a:p>
            <a:pPr lvl="1" algn="just" fontAlgn="base">
              <a:lnSpc>
                <a:spcPct val="115000"/>
              </a:lnSpc>
              <a:spcAft>
                <a:spcPts val="800"/>
              </a:spcAft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00201 Jedinstveni upravni odjel </a:t>
            </a:r>
          </a:p>
          <a:p>
            <a:pPr lvl="1" algn="just" fontAlgn="base">
              <a:lnSpc>
                <a:spcPct val="115000"/>
              </a:lnSpc>
              <a:spcAft>
                <a:spcPts val="800"/>
              </a:spcAft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00202 Vlastiti pogon </a:t>
            </a:r>
          </a:p>
          <a:p>
            <a:pPr lvl="1" algn="just" fontAlgn="base">
              <a:lnSpc>
                <a:spcPct val="115000"/>
              </a:lnSpc>
              <a:spcAft>
                <a:spcPts val="800"/>
              </a:spcAft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00302 Dječji vrtić.</a:t>
            </a:r>
            <a:endParaRPr lang="hr-HR" sz="6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Unutar Glave 00201 Jedinstveni upravni odjel rashodi se smanjuju za 497.323,43 eura i novi plan iznosi 2.067.000,00 eura.</a:t>
            </a:r>
          </a:p>
          <a:p>
            <a:pPr marL="0" indent="0" algn="just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Unutar Glave 00201 Vlastiti pogon rashodi se povećavaju za 5.000,00 eura i novi plan iznosi 119.000,00 eura.</a:t>
            </a:r>
          </a:p>
          <a:p>
            <a:pPr marL="0" indent="0" algn="just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hr-HR" sz="6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Unutar Glave 00203 Dječji vrtić rashodi se povećavaju za 94.000,00 eura i novi plan iznosi 509.000,00 eura.</a:t>
            </a: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26447730"/>
      </p:ext>
    </p:extLst>
  </p:cSld>
  <p:clrMapOvr>
    <a:masterClrMapping/>
  </p:clrMapOvr>
</p:sld>
</file>

<file path=ppt/theme/theme1.xml><?xml version="1.0" encoding="utf-8"?>
<a:theme xmlns:a="http://schemas.openxmlformats.org/drawingml/2006/main" name="Žetva">
  <a:themeElements>
    <a:clrScheme name="Žetv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Žetv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Žetv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TM10001105[[fn=Žetva]]</Template>
  <TotalTime>113</TotalTime>
  <Words>983</Words>
  <PresentationFormat>Široki zaslon</PresentationFormat>
  <Paragraphs>128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3" baseType="lpstr">
      <vt:lpstr>Arial</vt:lpstr>
      <vt:lpstr>Franklin Gothic Book</vt:lpstr>
      <vt:lpstr>Žetva</vt:lpstr>
      <vt:lpstr>druge IZMJENE I DOPUNE PRORAČUNA OPĆINE BARBAN ZA 2024. GODINU</vt:lpstr>
      <vt:lpstr>OPĆENITO</vt:lpstr>
      <vt:lpstr>Struktura Drugih izmjena i dopuna Proračuna Općine Barban za 2024. godinu prema osnovnoj klasifikaciji </vt:lpstr>
      <vt:lpstr>PowerPoint prezentacija</vt:lpstr>
      <vt:lpstr>PRIHODI</vt:lpstr>
      <vt:lpstr>PowerPoint prezentacija</vt:lpstr>
      <vt:lpstr>RASHODI</vt:lpstr>
      <vt:lpstr>PowerPoint prezentacija</vt:lpstr>
      <vt:lpstr>POSEBNI DIO PRORAČUNA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2024-11-10T13:59:26Z</cp:lastPrinted>
  <dcterms:created xsi:type="dcterms:W3CDTF">2023-10-22T05:06:05Z</dcterms:created>
  <dcterms:modified xsi:type="dcterms:W3CDTF">2024-11-10T14:06:43Z</dcterms:modified>
</cp:coreProperties>
</file>